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5" r:id="rId4"/>
  </p:sldMasterIdLst>
  <p:notesMasterIdLst>
    <p:notesMasterId r:id="rId21"/>
  </p:notesMasterIdLst>
  <p:sldIdLst>
    <p:sldId id="257" r:id="rId5"/>
    <p:sldId id="258" r:id="rId6"/>
    <p:sldId id="275" r:id="rId7"/>
    <p:sldId id="261" r:id="rId8"/>
    <p:sldId id="305" r:id="rId9"/>
    <p:sldId id="295" r:id="rId10"/>
    <p:sldId id="307" r:id="rId11"/>
    <p:sldId id="308" r:id="rId12"/>
    <p:sldId id="296" r:id="rId13"/>
    <p:sldId id="297" r:id="rId14"/>
    <p:sldId id="298" r:id="rId15"/>
    <p:sldId id="299" r:id="rId16"/>
    <p:sldId id="300" r:id="rId17"/>
    <p:sldId id="301" r:id="rId18"/>
    <p:sldId id="309" r:id="rId19"/>
    <p:sldId id="306" r:id="rId2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420" y="-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Bishop" userId="18d2565520deba6e" providerId="LiveId" clId="{EFD06EFC-BE50-4F1A-BA58-0548920439AB}"/>
    <pc:docChg chg="modSld">
      <pc:chgData name="Joe Bishop" userId="18d2565520deba6e" providerId="LiveId" clId="{EFD06EFC-BE50-4F1A-BA58-0548920439AB}" dt="2025-10-02T11:35:12.928" v="42" actId="20577"/>
      <pc:docMkLst>
        <pc:docMk/>
      </pc:docMkLst>
      <pc:sldChg chg="modSp mod">
        <pc:chgData name="Joe Bishop" userId="18d2565520deba6e" providerId="LiveId" clId="{EFD06EFC-BE50-4F1A-BA58-0548920439AB}" dt="2025-10-02T10:40:06.892" v="41" actId="20577"/>
        <pc:sldMkLst>
          <pc:docMk/>
          <pc:sldMk cId="2056979082" sldId="297"/>
        </pc:sldMkLst>
        <pc:spChg chg="mod">
          <ac:chgData name="Joe Bishop" userId="18d2565520deba6e" providerId="LiveId" clId="{EFD06EFC-BE50-4F1A-BA58-0548920439AB}" dt="2025-10-02T10:40:06.892" v="41" actId="20577"/>
          <ac:spMkLst>
            <pc:docMk/>
            <pc:sldMk cId="2056979082" sldId="297"/>
            <ac:spMk id="3" creationId="{BB8EB8F8-6FFA-D194-2F14-6657CAF61891}"/>
          </ac:spMkLst>
        </pc:spChg>
      </pc:sldChg>
      <pc:sldChg chg="modSp mod">
        <pc:chgData name="Joe Bishop" userId="18d2565520deba6e" providerId="LiveId" clId="{EFD06EFC-BE50-4F1A-BA58-0548920439AB}" dt="2025-10-02T11:35:12.928" v="42" actId="20577"/>
        <pc:sldMkLst>
          <pc:docMk/>
          <pc:sldMk cId="3999885786" sldId="307"/>
        </pc:sldMkLst>
        <pc:spChg chg="mod">
          <ac:chgData name="Joe Bishop" userId="18d2565520deba6e" providerId="LiveId" clId="{EFD06EFC-BE50-4F1A-BA58-0548920439AB}" dt="2025-10-02T11:35:12.928" v="42" actId="20577"/>
          <ac:spMkLst>
            <pc:docMk/>
            <pc:sldMk cId="3999885786" sldId="307"/>
            <ac:spMk id="3" creationId="{C1316D15-9F44-D9E4-2426-D9B5070397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6ABB5CF-A9A8-4B4C-869E-E6BA8A3BEBA0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49F35CE-0F3C-44C8-8679-B4E823FD6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4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63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3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30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9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84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642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77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1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9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98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81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50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4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173F4F-EB3E-482F-B960-CD799B84219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5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news-info-embassy-wikipedia-button-1027337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Red_question_mark.svg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6386-christmas-fil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introtosociology/chapter/types-of-government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59450&amp;picture=traditional-bakers-children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audience-awarenes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businesscommunicationmgrs/chapter/business-report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iggy-bank-piggy-bank-transparent-1419251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rpalina.com/2016/03/21/como-lograr-cambio-organizacion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awnmower-lawn-tractor-cut-grass-29820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marymaddux/4783859793/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olorful leaves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37" y="-203200"/>
            <a:ext cx="7181901" cy="6361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66" y="1184473"/>
            <a:ext cx="6202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Britannic Bold" panose="020B0903060703020204" pitchFamily="34" charset="0"/>
              </a:rPr>
              <a:t> </a:t>
            </a:r>
            <a:r>
              <a:rPr lang="en-US" sz="3200" dirty="0">
                <a:solidFill>
                  <a:srgbClr val="FFFF00"/>
                </a:solidFill>
                <a:effectLst/>
                <a:latin typeface="Britannic Bold" panose="020B0903060703020204" pitchFamily="34" charset="0"/>
              </a:rPr>
              <a:t>  </a:t>
            </a:r>
            <a:r>
              <a:rPr lang="en-US" sz="3200" b="1" dirty="0">
                <a:latin typeface="Britannic Bold" panose="020B0903060703020204" pitchFamily="34" charset="0"/>
              </a:rPr>
              <a:t>The Reserve of Plaistow, NH</a:t>
            </a:r>
          </a:p>
          <a:p>
            <a:pPr algn="ctr"/>
            <a:r>
              <a:rPr lang="en-US" sz="3200" b="1" dirty="0">
                <a:latin typeface="Britannic Bold" panose="020B0903060703020204" pitchFamily="34" charset="0"/>
              </a:rPr>
              <a:t>Annual Board Meeting </a:t>
            </a:r>
          </a:p>
          <a:p>
            <a:pPr algn="ctr"/>
            <a:r>
              <a:rPr lang="en-US" sz="3200" b="1" dirty="0">
                <a:latin typeface="Britannic Bold" panose="020B0903060703020204" pitchFamily="34" charset="0"/>
              </a:rPr>
              <a:t>October 4, 2025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Britannic Bold" panose="020B0903060703020204" pitchFamily="34" charset="0"/>
              </a:rPr>
              <a:t>WELCOME!</a:t>
            </a:r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3C72-DBAB-DD3D-5475-E27606A1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6327"/>
          </a:xfrm>
        </p:spPr>
        <p:txBody>
          <a:bodyPr/>
          <a:lstStyle/>
          <a:p>
            <a:r>
              <a:rPr lang="en-US" dirty="0"/>
              <a:t>The Website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EB8F8-6FFA-D194-2F14-6657CAF6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93577"/>
            <a:ext cx="9601196" cy="37651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Thanks to those who shared information to post for the whole community!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Log in occasionally to familiarize yourself with information available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Vendor List has </a:t>
            </a:r>
            <a:r>
              <a:rPr lang="en-US"/>
              <a:t>been updated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F883B0-2BE4-54E9-F870-7F4D6C127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42884" y="697816"/>
            <a:ext cx="1695761" cy="1695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6459E8-EE80-EB9B-4DDC-720B53827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3355" y="708463"/>
            <a:ext cx="1462086" cy="1685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9A74EF-254D-FD56-E884-8CA0AB16C42B}"/>
              </a:ext>
            </a:extLst>
          </p:cNvPr>
          <p:cNvSpPr txBox="1"/>
          <p:nvPr/>
        </p:nvSpPr>
        <p:spPr>
          <a:xfrm>
            <a:off x="563998" y="4866199"/>
            <a:ext cx="1852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commons.wikimedia.org/wiki/File:Red_question_mark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5697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2270-E9E0-B0E0-0F7E-9B514B26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 Holiday Gathering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4914-6BAD-2830-420F-AB9A75CDE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363" y="2496540"/>
            <a:ext cx="8001000" cy="3379328"/>
          </a:xfrm>
        </p:spPr>
        <p:txBody>
          <a:bodyPr/>
          <a:lstStyle/>
          <a:p>
            <a:r>
              <a:rPr lang="en-US" dirty="0"/>
              <a:t>Annual Gathering will be held December 13, 2025 beginning at 6:00p.m. at the Clubhouse.</a:t>
            </a:r>
          </a:p>
          <a:p>
            <a:r>
              <a:rPr lang="en-US" dirty="0"/>
              <a:t>Sign up </a:t>
            </a:r>
            <a:r>
              <a:rPr lang="en-US" b="1" dirty="0"/>
              <a:t>today</a:t>
            </a:r>
            <a:r>
              <a:rPr lang="en-US" dirty="0"/>
              <a:t> to be on the planning committee!</a:t>
            </a:r>
          </a:p>
          <a:p>
            <a:r>
              <a:rPr lang="en-US" dirty="0"/>
              <a:t>Planning committee meeting to be held Oct. 29 at 6:00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5C1D5-108B-1945-1B2C-CED4A75D5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9400" y="4361460"/>
            <a:ext cx="5880847" cy="21040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3781CB-8493-8A35-566A-D01AB53188E6}"/>
              </a:ext>
            </a:extLst>
          </p:cNvPr>
          <p:cNvSpPr txBox="1"/>
          <p:nvPr/>
        </p:nvSpPr>
        <p:spPr>
          <a:xfrm>
            <a:off x="2819400" y="6465513"/>
            <a:ext cx="6149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freepngimg.com/png/26386-christmas-fil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7523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C470-07EA-6DEE-3E57-35160B2A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Nominees for the Board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82323-02C6-C2DE-E1F6-9AA064652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Cindy Connolly</a:t>
            </a:r>
          </a:p>
          <a:p>
            <a:r>
              <a:rPr lang="en-US" sz="4800" dirty="0"/>
              <a:t>Dianne Carlson</a:t>
            </a:r>
          </a:p>
        </p:txBody>
      </p:sp>
    </p:spTree>
    <p:extLst>
      <p:ext uri="{BB962C8B-B14F-4D97-AF65-F5344CB8AC3E}">
        <p14:creationId xmlns:p14="http://schemas.microsoft.com/office/powerpoint/2010/main" val="322808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0B05-E7EA-A139-9E52-C7077499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two ballots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B1C0CF-0282-4650-E1F9-FF6F7FE64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249" y="2556932"/>
            <a:ext cx="9601196" cy="331893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600" dirty="0"/>
              <a:t>  Budget approval</a:t>
            </a:r>
            <a:r>
              <a:rPr lang="en-US" dirty="0"/>
              <a:t>								 </a:t>
            </a:r>
            <a:r>
              <a:rPr lang="en-US" sz="3600" dirty="0"/>
              <a:t>Board members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136D3C-A71D-115A-D2CD-528813C67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1357" y="2673614"/>
            <a:ext cx="3038037" cy="2705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579511-0FDB-1BC6-C95E-5294B76C832D}"/>
              </a:ext>
            </a:extLst>
          </p:cNvPr>
          <p:cNvSpPr txBox="1"/>
          <p:nvPr/>
        </p:nvSpPr>
        <p:spPr>
          <a:xfrm>
            <a:off x="6580239" y="12413203"/>
            <a:ext cx="14779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urses.lumenlearning.com/wmopen-introtosociology/chapter/types-of-governmen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DA88B4-53AE-5294-E584-045960C644CE}"/>
              </a:ext>
            </a:extLst>
          </p:cNvPr>
          <p:cNvCxnSpPr>
            <a:cxnSpLocks/>
          </p:cNvCxnSpPr>
          <p:nvPr/>
        </p:nvCxnSpPr>
        <p:spPr>
          <a:xfrm>
            <a:off x="8472488" y="2673614"/>
            <a:ext cx="890587" cy="1352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D27984-2353-CAD2-F140-95E18FECE1C8}"/>
              </a:ext>
            </a:extLst>
          </p:cNvPr>
          <p:cNvCxnSpPr>
            <a:cxnSpLocks/>
          </p:cNvCxnSpPr>
          <p:nvPr/>
        </p:nvCxnSpPr>
        <p:spPr>
          <a:xfrm flipH="1">
            <a:off x="2571750" y="2786063"/>
            <a:ext cx="1110841" cy="1240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780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42CA-D708-0FF6-42F1-00BAFA45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our bakers and shoppers!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5EB0A-6C52-8D46-D986-FC7F335A1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VERNA BAXTER</a:t>
            </a:r>
          </a:p>
          <a:p>
            <a:r>
              <a:rPr lang="en-US" dirty="0"/>
              <a:t>DIANNE CARLSON</a:t>
            </a:r>
          </a:p>
          <a:p>
            <a:r>
              <a:rPr lang="en-US" dirty="0"/>
              <a:t>SUSAN O’BRIEN</a:t>
            </a:r>
          </a:p>
          <a:p>
            <a:r>
              <a:rPr lang="en-US" dirty="0"/>
              <a:t>DEB BISHOP</a:t>
            </a:r>
          </a:p>
          <a:p>
            <a:r>
              <a:rPr lang="en-US" dirty="0"/>
              <a:t>CINDY CONNOLLY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B703B-E39F-8E09-96EC-972EDD4F4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68599">
            <a:off x="5881687" y="2890857"/>
            <a:ext cx="4385254" cy="26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97BD4-E810-B695-9F99-3D5B96A5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FBD882-C2FB-B1ED-8F10-D443111938C5}"/>
              </a:ext>
            </a:extLst>
          </p:cNvPr>
          <p:cNvSpPr txBox="1"/>
          <p:nvPr/>
        </p:nvSpPr>
        <p:spPr>
          <a:xfrm>
            <a:off x="1886067" y="1168400"/>
            <a:ext cx="6817665" cy="532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Welcome - Greg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In Memoriam – Greg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Acknowledgements - Greg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Establish a Quorum - Cindy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Proof of Notice of Annual Meeting– Cindy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Formal Approval of 8/13/24 Minutes - Cindy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Annual Report from the Board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Budget Review – Dianne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Grounds/Pool Review – Jim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Website -  Deb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Holiday Gathering -- Cindy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Nominees for Board Positions- Deb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Vote for Candidates and Budget - Greg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Break and Tally – Deb and 2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odoni MT" panose="02070603080606020203" pitchFamily="18" charset="0"/>
              </a:rPr>
              <a:t>Voting Results - Deb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Open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20D86-CBA5-C8D9-C2D8-96E00F66AC87}"/>
              </a:ext>
            </a:extLst>
          </p:cNvPr>
          <p:cNvSpPr txBox="1"/>
          <p:nvPr/>
        </p:nvSpPr>
        <p:spPr>
          <a:xfrm>
            <a:off x="4038978" y="767967"/>
            <a:ext cx="4036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Bodoni MT" panose="02070603080606020203" pitchFamily="18" charset="0"/>
              </a:rPr>
              <a:t>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3D5C7-D769-8E72-EF5C-43F6ED720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44" y="1352743"/>
            <a:ext cx="4469660" cy="446966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DEC85EB-68CD-DF98-6CE8-71AA62F82DA9}"/>
              </a:ext>
            </a:extLst>
          </p:cNvPr>
          <p:cNvSpPr/>
          <p:nvPr/>
        </p:nvSpPr>
        <p:spPr>
          <a:xfrm>
            <a:off x="907659" y="544728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7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78CC-D924-D341-9517-2A9E7FD6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OPEN DISCUSSION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ECCD20-9B0D-3147-0D41-B6EA43564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702" y="2966915"/>
            <a:ext cx="5629621" cy="2495799"/>
          </a:xfrm>
        </p:spPr>
      </p:pic>
    </p:spTree>
    <p:extLst>
      <p:ext uri="{BB962C8B-B14F-4D97-AF65-F5344CB8AC3E}">
        <p14:creationId xmlns:p14="http://schemas.microsoft.com/office/powerpoint/2010/main" val="88664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068" y="1352742"/>
            <a:ext cx="64791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Welcome - Greg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In Memoriam – Greg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Acknowledgements - Greg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Establish a Quorum - Cindy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Proof of Notice of Annual Meeting– Cindy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Formal Approval of 8/5/25 Minutes - Cindy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Annual Report from the Board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Budget Review – Dianne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Grounds/Pool Review – Jim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Website -  Deb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Holiday Gathering -- Cindy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Nominees for Board Positions- Deb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Vote for Candidates and Budget - Greg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Break and Tally – Deb and 2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Voting Results - Deb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Open 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978" y="767967"/>
            <a:ext cx="4036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Bodoni MT" panose="02070603080606020203" pitchFamily="18" charset="0"/>
              </a:rPr>
              <a:t>AGENDA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44" y="1352743"/>
            <a:ext cx="4469660" cy="44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3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10128" y="3497056"/>
            <a:ext cx="10381234" cy="3639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43" y="-400294"/>
            <a:ext cx="9406882" cy="3436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221" y="1729247"/>
            <a:ext cx="89250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Lato" panose="020F0502020204030204" pitchFamily="34" charset="0"/>
              </a:rPr>
              <a:t>"Grief is like the ocean; it comes on waves ebbing and flowing. Sometimes the water is calm, and sometimes it is overwhelming. All we can do is learn to swim." — </a:t>
            </a:r>
          </a:p>
          <a:p>
            <a:pPr algn="ctr"/>
            <a:r>
              <a:rPr lang="en-US" sz="1400" b="1" i="0" dirty="0">
                <a:solidFill>
                  <a:srgbClr val="000000"/>
                </a:solidFill>
                <a:effectLst/>
                <a:latin typeface="Lato" panose="020F0502020204030204" pitchFamily="34" charset="0"/>
              </a:rPr>
              <a:t>								Vicki </a:t>
            </a:r>
            <a:r>
              <a:rPr lang="en-US" sz="1500" b="1" i="0" dirty="0">
                <a:solidFill>
                  <a:srgbClr val="000000"/>
                </a:solidFill>
                <a:effectLst/>
                <a:latin typeface="Lato" panose="020F0502020204030204" pitchFamily="34" charset="0"/>
              </a:rPr>
              <a:t>Harrison</a:t>
            </a:r>
          </a:p>
          <a:p>
            <a:pPr algn="ctr"/>
            <a:endParaRPr lang="en-US" sz="1500" b="1" i="0" dirty="0">
              <a:solidFill>
                <a:srgbClr val="000000"/>
              </a:solidFill>
              <a:effectLst/>
              <a:latin typeface="Lato" panose="020F0502020204030204" pitchFamily="34" charset="0"/>
            </a:endParaRPr>
          </a:p>
          <a:p>
            <a:pPr algn="ctr"/>
            <a:endParaRPr lang="en-US" sz="2800" b="1" dirty="0">
              <a:solidFill>
                <a:srgbClr val="000000"/>
              </a:solidFill>
              <a:latin typeface="Lato" panose="020F0502020204030204" pitchFamily="34" charset="0"/>
            </a:endParaRPr>
          </a:p>
          <a:p>
            <a:pPr algn="ctr"/>
            <a:endParaRPr lang="en-US" sz="2800" b="1" i="0" dirty="0">
              <a:solidFill>
                <a:srgbClr val="000000"/>
              </a:solidFill>
              <a:effectLst/>
              <a:latin typeface="Lato" panose="020F0502020204030204" pitchFamily="34" charset="0"/>
            </a:endParaRPr>
          </a:p>
          <a:p>
            <a:pPr algn="ctr"/>
            <a:endParaRPr lang="en-US" sz="2800" b="1" i="1" dirty="0">
              <a:latin typeface="Castellar" panose="020A0402060406010301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7364" y="3364335"/>
            <a:ext cx="6242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In Fond Memory of </a:t>
            </a:r>
          </a:p>
          <a:p>
            <a:pPr algn="ctr"/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Rosario “Sully” Scandura</a:t>
            </a:r>
          </a:p>
        </p:txBody>
      </p:sp>
    </p:spTree>
    <p:extLst>
      <p:ext uri="{BB962C8B-B14F-4D97-AF65-F5344CB8AC3E}">
        <p14:creationId xmlns:p14="http://schemas.microsoft.com/office/powerpoint/2010/main" val="199070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599" y="1906873"/>
            <a:ext cx="10972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     </a:t>
            </a:r>
            <a:r>
              <a:rPr lang="en-US" sz="2400" b="1" i="1" dirty="0">
                <a:latin typeface="Bodoni MT" panose="02070603080606020203" pitchFamily="18" charset="0"/>
              </a:rPr>
              <a:t>Jim O’Brien                    President Elect, Grounds and Pool</a:t>
            </a:r>
          </a:p>
          <a:p>
            <a:pPr lvl="1"/>
            <a:r>
              <a:rPr lang="en-US" sz="2400" b="1" i="1" dirty="0">
                <a:latin typeface="Bodoni MT" panose="02070603080606020203" pitchFamily="18" charset="0"/>
              </a:rPr>
              <a:t>      Dianne Carlson              Treasurer</a:t>
            </a:r>
          </a:p>
          <a:p>
            <a:pPr lvl="1"/>
            <a:r>
              <a:rPr lang="en-US" sz="2400" b="1" i="1" dirty="0">
                <a:latin typeface="Bodoni MT" panose="02070603080606020203" pitchFamily="18" charset="0"/>
              </a:rPr>
              <a:t>      Cindy Connolly		       Secretary</a:t>
            </a:r>
          </a:p>
          <a:p>
            <a:pPr lvl="1"/>
            <a:r>
              <a:rPr lang="en-US" sz="2400" b="1" i="1" dirty="0">
                <a:latin typeface="Bodoni MT" panose="02070603080606020203" pitchFamily="18" charset="0"/>
              </a:rPr>
              <a:t>      Debbie Bishop		      Director, Webmaster </a:t>
            </a:r>
          </a:p>
          <a:p>
            <a:pPr lvl="1"/>
            <a:endParaRPr lang="en-US" sz="2400" b="1" i="1" dirty="0">
              <a:latin typeface="Bodoni MT" panose="02070603080606020203" pitchFamily="18" charset="0"/>
            </a:endParaRPr>
          </a:p>
          <a:p>
            <a:pPr lvl="1"/>
            <a:r>
              <a:rPr lang="en-US" sz="2400" b="1" i="1" dirty="0">
                <a:latin typeface="Bodoni MT" panose="02070603080606020203" pitchFamily="18" charset="0"/>
              </a:rPr>
              <a:t>      and thank you Reserve volunteers!</a:t>
            </a:r>
          </a:p>
          <a:p>
            <a:pPr lvl="1"/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146" y="1087332"/>
            <a:ext cx="51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Bodoni MT" panose="02070603080606020203" pitchFamily="18" charset="0"/>
              </a:rPr>
              <a:t>ACKNOWLEDGEMENTS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2537" y="4330643"/>
            <a:ext cx="512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Bodoni MT" panose="02070603080606020203" pitchFamily="18" charset="0"/>
              </a:rPr>
              <a:t>Thanks to All!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3" y="5153975"/>
            <a:ext cx="3810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3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46A3-EC48-8EC0-7AA2-23F6D874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Annual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C37E-0532-0B40-D8E9-54E771B2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Budget review		Dianne Carlson				</a:t>
            </a:r>
          </a:p>
          <a:p>
            <a:r>
              <a:rPr lang="en-US" dirty="0"/>
              <a:t>Grounds/Pool		Jim O’Brien</a:t>
            </a:r>
          </a:p>
          <a:p>
            <a:r>
              <a:rPr lang="en-US" dirty="0"/>
              <a:t>Website				Debbie Bishop</a:t>
            </a:r>
          </a:p>
          <a:p>
            <a:r>
              <a:rPr lang="en-US" dirty="0"/>
              <a:t>Holiday Party		Cindy Connolly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A9B75-F0FF-6B97-7876-F982D6988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390171">
            <a:off x="7778849" y="1832435"/>
            <a:ext cx="3016725" cy="39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A486A-839A-CC00-A4C4-2661C0F6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1752606"/>
            <a:ext cx="7787837" cy="802335"/>
          </a:xfrm>
        </p:spPr>
        <p:txBody>
          <a:bodyPr/>
          <a:lstStyle/>
          <a:p>
            <a:r>
              <a:rPr lang="en-US" dirty="0"/>
              <a:t>The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8BF6-E4EB-B6CA-47BE-794889480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Woohoo!  NO HOA increase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010B4-2FA4-7049-5C52-139F0AE97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40467" y="846885"/>
            <a:ext cx="3395403" cy="28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7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D288-90FA-CCBD-8A0D-50462596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3805"/>
          </a:xfrm>
        </p:spPr>
        <p:txBody>
          <a:bodyPr/>
          <a:lstStyle/>
          <a:p>
            <a:r>
              <a:rPr lang="en-US" dirty="0"/>
              <a:t>End of Year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16D15-9F44-D9E4-2426-D9B507039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68643"/>
            <a:ext cx="9601196" cy="3807225"/>
          </a:xfrm>
        </p:spPr>
        <p:txBody>
          <a:bodyPr>
            <a:normAutofit/>
          </a:bodyPr>
          <a:lstStyle/>
          <a:p>
            <a:r>
              <a:rPr lang="en-US" dirty="0"/>
              <a:t>Carry over from 2025 to 2026 is     $ 4,000.</a:t>
            </a:r>
          </a:p>
          <a:p>
            <a:r>
              <a:rPr lang="en-US" dirty="0"/>
              <a:t>Reserve Account Contribution 	$4,500 plus interest </a:t>
            </a:r>
          </a:p>
          <a:p>
            <a:r>
              <a:rPr lang="en-US" dirty="0"/>
              <a:t>HOA fee remains at $350.00</a:t>
            </a:r>
          </a:p>
          <a:p>
            <a:r>
              <a:rPr lang="en-US" dirty="0"/>
              <a:t>Major expenses: Landscape/Snow removal 	$88,500. </a:t>
            </a:r>
          </a:p>
          <a:p>
            <a:pPr lvl="1"/>
            <a:r>
              <a:rPr lang="en-US" dirty="0"/>
              <a:t>					Pool 	</a:t>
            </a:r>
            <a:r>
              <a:rPr lang="en-US"/>
              <a:t>	</a:t>
            </a:r>
            <a:r>
              <a:rPr lang="en-US" dirty="0"/>
              <a:t>			$  6,716.    </a:t>
            </a:r>
          </a:p>
          <a:p>
            <a:pPr lvl="1"/>
            <a:r>
              <a:rPr lang="en-US" dirty="0"/>
              <a:t>					Fertilization				$  6,313.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8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8A87-2FBA-F561-58AA-6E3A6854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24919"/>
            <a:ext cx="9601196" cy="1303867"/>
          </a:xfrm>
        </p:spPr>
        <p:txBody>
          <a:bodyPr/>
          <a:lstStyle/>
          <a:p>
            <a:r>
              <a:rPr lang="en-US" dirty="0"/>
              <a:t>2025 Unplanned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0DDA8-D1F3-EA96-97A1-09F883689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7400"/>
            <a:ext cx="9601196" cy="4000500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/>
              <a:t>Clubhouse</a:t>
            </a:r>
          </a:p>
          <a:p>
            <a:pPr lvl="1"/>
            <a:r>
              <a:rPr lang="en-US" sz="2900" dirty="0"/>
              <a:t>Street light repair						$761.</a:t>
            </a:r>
          </a:p>
          <a:p>
            <a:pPr lvl="1"/>
            <a:r>
              <a:rPr lang="en-US" sz="2900" dirty="0"/>
              <a:t>Scrape, paint railings clubhouse		$630.</a:t>
            </a:r>
          </a:p>
          <a:p>
            <a:pPr lvl="1"/>
            <a:r>
              <a:rPr lang="en-US" sz="2900" dirty="0"/>
              <a:t>Replace side door clubhouse			$600.				.</a:t>
            </a:r>
          </a:p>
          <a:p>
            <a:pPr lvl="1"/>
            <a:r>
              <a:rPr lang="en-US" sz="2900" dirty="0"/>
              <a:t>Replace TV clubhouse					$448.			</a:t>
            </a:r>
          </a:p>
          <a:p>
            <a:pPr lvl="1"/>
            <a:r>
              <a:rPr lang="en-US" sz="2900" dirty="0"/>
              <a:t>Sprinkler panel repair clubhouse		</a:t>
            </a:r>
            <a:r>
              <a:rPr lang="en-US" sz="2900"/>
              <a:t>$325.</a:t>
            </a:r>
            <a:endParaRPr lang="en-US" sz="2900" dirty="0"/>
          </a:p>
          <a:p>
            <a:pPr lvl="1"/>
            <a:r>
              <a:rPr lang="en-US" sz="2900" dirty="0"/>
              <a:t>Connect new cord for pool pump		$185.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981B2-DCB7-09DC-2E12-7CC2A7AB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D3B78-9A1D-67A4-DA4C-A21159A85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3425" y="677330"/>
            <a:ext cx="2066925" cy="1380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069CA5-E14F-EF8D-D836-1B2488F4D7A9}"/>
              </a:ext>
            </a:extLst>
          </p:cNvPr>
          <p:cNvSpPr txBox="1"/>
          <p:nvPr/>
        </p:nvSpPr>
        <p:spPr>
          <a:xfrm>
            <a:off x="2133600" y="6074664"/>
            <a:ext cx="792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vorpalina.com/2016/03/21/como-lograr-cambio-organizac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5187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592A-DC41-2458-F3B7-7B7FFA62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Grounds and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4C9D6-D195-2EDD-3C40-C15D256A1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Pool Contract</a:t>
            </a:r>
          </a:p>
          <a:p>
            <a:pPr lvl="1"/>
            <a:r>
              <a:rPr lang="en-US" dirty="0"/>
              <a:t>Len Annaloro contract -- renewed</a:t>
            </a:r>
          </a:p>
          <a:p>
            <a:r>
              <a:rPr lang="en-US" dirty="0"/>
              <a:t>Landscaping and Snowplowing Contract</a:t>
            </a:r>
          </a:p>
          <a:p>
            <a:pPr lvl="1"/>
            <a:r>
              <a:rPr lang="en-US" dirty="0"/>
              <a:t>Renewed D&amp;J</a:t>
            </a:r>
          </a:p>
          <a:p>
            <a:r>
              <a:rPr lang="en-US" dirty="0"/>
              <a:t>Lawn Fertilization</a:t>
            </a:r>
          </a:p>
          <a:p>
            <a:pPr lvl="1"/>
            <a:r>
              <a:rPr lang="en-US" dirty="0"/>
              <a:t>New one year contract with Integrity Turf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3E47CE-AA3A-D26A-C5B0-FA985F5D5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9212" y="925606"/>
            <a:ext cx="2770094" cy="1385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E921DC-9AFD-9744-D354-AB72401C0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44554" y="2996143"/>
            <a:ext cx="3063678" cy="229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00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7246F3161FA73458D9D20E45BF3B017" ma:contentTypeVersion="13" ma:contentTypeDescription="新しいドキュメントを作成します。" ma:contentTypeScope="" ma:versionID="d888ce42d582f74b1ef6367c1a4b40fd">
  <xsd:schema xmlns:xsd="http://www.w3.org/2001/XMLSchema" xmlns:xs="http://www.w3.org/2001/XMLSchema" xmlns:p="http://schemas.microsoft.com/office/2006/metadata/properties" xmlns:ns3="d392b186-a59f-4589-ac6a-8e51a3213b02" xmlns:ns4="53e7aba1-e1e4-49f1-9e93-4cfbfeb9ba2c" targetNamespace="http://schemas.microsoft.com/office/2006/metadata/properties" ma:root="true" ma:fieldsID="855598f4bb6cde523e298c5b33287543" ns3:_="" ns4:_="">
    <xsd:import namespace="d392b186-a59f-4589-ac6a-8e51a3213b02"/>
    <xsd:import namespace="53e7aba1-e1e4-49f1-9e93-4cfbfeb9ba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2b186-a59f-4589-ac6a-8e51a3213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7aba1-e1e4-49f1-9e93-4cfbfeb9b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32B856-ADEE-466B-85F1-CC3FC44BF03E}">
  <ds:schemaRefs>
    <ds:schemaRef ds:uri="http://schemas.microsoft.com/office/2006/metadata/properties"/>
    <ds:schemaRef ds:uri="d392b186-a59f-4589-ac6a-8e51a3213b02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53e7aba1-e1e4-49f1-9e93-4cfbfeb9ba2c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241D41B-8860-483F-B5F9-059E212464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FF5937-E776-44E3-9BE5-F8AB3E66D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2b186-a59f-4589-ac6a-8e51a3213b02"/>
    <ds:schemaRef ds:uri="53e7aba1-e1e4-49f1-9e93-4cfbfeb9b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8611</TotalTime>
  <Words>644</Words>
  <Application>Microsoft Office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Bodoni MT</vt:lpstr>
      <vt:lpstr>Britannic Bold</vt:lpstr>
      <vt:lpstr>Calibri</vt:lpstr>
      <vt:lpstr>Castellar</vt:lpstr>
      <vt:lpstr>Courier New</vt:lpstr>
      <vt:lpstr>Garamond</vt:lpstr>
      <vt:lpstr>Harrington</vt:lpstr>
      <vt:lpstr>Lato</vt:lpstr>
      <vt:lpstr>Organic</vt:lpstr>
      <vt:lpstr>PowerPoint Presentation</vt:lpstr>
      <vt:lpstr>PowerPoint Presentation</vt:lpstr>
      <vt:lpstr>PowerPoint Presentation</vt:lpstr>
      <vt:lpstr>PowerPoint Presentation</vt:lpstr>
      <vt:lpstr>Our Annual Report</vt:lpstr>
      <vt:lpstr>The Budget</vt:lpstr>
      <vt:lpstr>End of Year Review</vt:lpstr>
      <vt:lpstr>2025 Unplanned Expenses</vt:lpstr>
      <vt:lpstr>Grounds and Pool</vt:lpstr>
      <vt:lpstr>The Website     </vt:lpstr>
      <vt:lpstr>The Holiday Gathering</vt:lpstr>
      <vt:lpstr>Nominees for the Board </vt:lpstr>
      <vt:lpstr>Cast two ballots</vt:lpstr>
      <vt:lpstr>Thank you to our bakers and shoppers! </vt:lpstr>
      <vt:lpstr>PowerPoint Presentation</vt:lpstr>
      <vt:lpstr> OPEN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Bjornholm</dc:creator>
  <cp:lastModifiedBy>Joe Bishop</cp:lastModifiedBy>
  <cp:revision>164</cp:revision>
  <cp:lastPrinted>2025-09-26T18:53:48Z</cp:lastPrinted>
  <dcterms:created xsi:type="dcterms:W3CDTF">2020-10-26T21:27:14Z</dcterms:created>
  <dcterms:modified xsi:type="dcterms:W3CDTF">2025-10-04T13:59:14Z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0x010100C7246F3161FA73458D9D20E45BF3B017</vt:lpwstr>
  </property>
</Properties>
</file>